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61" r:id="rId3"/>
    <p:sldId id="259" r:id="rId4"/>
    <p:sldId id="263" r:id="rId5"/>
    <p:sldId id="273" r:id="rId6"/>
    <p:sldId id="300" r:id="rId7"/>
    <p:sldId id="274" r:id="rId8"/>
    <p:sldId id="301" r:id="rId9"/>
    <p:sldId id="303" r:id="rId10"/>
    <p:sldId id="304" r:id="rId11"/>
    <p:sldId id="305" r:id="rId12"/>
    <p:sldId id="307" r:id="rId13"/>
    <p:sldId id="306" r:id="rId14"/>
    <p:sldId id="308" r:id="rId15"/>
    <p:sldId id="310" r:id="rId16"/>
    <p:sldId id="309" r:id="rId17"/>
    <p:sldId id="311" r:id="rId18"/>
    <p:sldId id="312" r:id="rId19"/>
    <p:sldId id="315" r:id="rId20"/>
    <p:sldId id="313" r:id="rId21"/>
    <p:sldId id="276" r:id="rId22"/>
    <p:sldId id="319" r:id="rId23"/>
    <p:sldId id="318" r:id="rId24"/>
    <p:sldId id="317" r:id="rId25"/>
    <p:sldId id="316" r:id="rId26"/>
    <p:sldId id="320" r:id="rId27"/>
    <p:sldId id="326" r:id="rId28"/>
    <p:sldId id="321" r:id="rId29"/>
    <p:sldId id="323" r:id="rId30"/>
    <p:sldId id="324" r:id="rId31"/>
    <p:sldId id="302" r:id="rId32"/>
    <p:sldId id="325" r:id="rId33"/>
    <p:sldId id="289" r:id="rId34"/>
    <p:sldId id="290" r:id="rId35"/>
    <p:sldId id="292" r:id="rId36"/>
    <p:sldId id="293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07" autoAdjust="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E1E-06F9-48FC-BB97-AE9E8FBE96E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CB94-1367-4CF5-9315-B6FE4B96FB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51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CB94-1367-4CF5-9315-B6FE4B96FB2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47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CB94-1367-4CF5-9315-B6FE4B96FB2C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63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BBE01-EF33-7A91-9D28-8D56EF27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1D06F7-65FA-91BF-D286-60E2A940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969C72-DA8A-B3A7-2C5A-E0DBA4F8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6234-70BB-42B8-866A-9C93C3A325B0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828F57-2E3B-36A0-31A3-5C8F3351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7EBEAA-D63A-8AA6-9E42-C45CDEFB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4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1C8BD-B73D-0100-9A1C-55890AA9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470C12-BA2D-9AE6-BBE6-A82DED655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A7E86B-5032-CB1C-6DFA-E653489B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FA5-59BA-4C19-A319-882CEEB9DD66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331E94-F71E-8A10-0E30-15DD26E5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8A180B-F2BE-A383-7F00-3E884541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9204B37-3A6E-DC4C-AB6E-3BBC87382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C97B83-E3F3-7D8A-6D90-75F3C5421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972528-7F88-3B99-EFD6-B2F639E1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64F6-A378-436A-8116-1BD0D1DEE100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DA65D9-A0A3-8F4A-FC7F-AF3FDA3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18A4E7-85B4-4E07-5405-2D2A8BD0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16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BBE01-EF33-7A91-9D28-8D56EF27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1D06F7-65FA-91BF-D286-60E2A940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969C72-DA8A-B3A7-2C5A-E0DBA4F8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356-77C3-4BE5-8A5A-C04761CFDA36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828F57-2E3B-36A0-31A3-5C8F3351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7EBEAA-D63A-8AA6-9E42-C45CDEFB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46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074AB-3887-9747-38C7-0B7D4443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DB4D82-8089-6FE1-D0A9-033082DC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109887-C30B-3AB4-4678-4085ECE7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48B6-6E0C-4FF4-90A6-E635320250BA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B7F187-6BF0-B544-86A0-AB8BE7F3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E35A1-33DF-3E83-175B-CC6E3103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1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7EEB9-2ED1-3207-8C61-F782AA40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DE2F17-FEB1-1889-EF2C-6CB47B85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C1870F-F28E-0FC8-5031-C96B9E16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3F2-F3AB-46E7-8DBD-CBD288CE2257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81816B-A6B1-A120-7706-D33B2F6C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409373-6D33-7065-3A9C-2DFE44DC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42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6FA92-9CBB-1F7D-EF89-A27EB0DB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DBA1A2-542D-1647-66A2-02FB010D4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EE47F9-AE09-6AE7-20A3-2BA159C43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C9E8D7-AD4E-5AA6-C8E0-B4765293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81DD-0C4C-4E2A-A695-52BC85CA410E}" type="datetime1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A7AD5F-D98F-2434-679A-9491B35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BFFE93-94D3-19E5-DB0D-D729267D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02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D6EFB-33D7-7749-BCEC-D0391179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38D462-5DB4-84A2-237D-C85D15AD3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6AA324-8F7F-091B-4868-F044BC50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FF179B-9DAA-D740-75DD-D77157285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F3E24FE-873C-9ED9-CDAD-393F25237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EE6AA7A-A5D3-293F-D74D-84E80D3F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1F1-F277-404B-B0FA-B0F81B341AC3}" type="datetime1">
              <a:rPr lang="pl-PL" smtClean="0"/>
              <a:t>31.07.2024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D337E9-4BB0-335A-4967-ECDAB3BA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F4ACBB-0820-89C9-64FA-EA070B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346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A56A55-AE67-15C4-63C5-D17EB71A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10C4342-9F46-E3B8-6085-E605F026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D2BC-3BE6-4D01-A00B-29C3E651CA6B}" type="datetime1">
              <a:rPr lang="pl-PL" smtClean="0"/>
              <a:t>31.07.2024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10FA165-65AF-1A10-B611-587FC528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382AFB-02AC-5429-C5A0-992C3ECA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27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63AA6E-1530-C515-D079-0BF8A7E4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A042-4015-41B9-B725-E2BB05E7ED97}" type="datetime1">
              <a:rPr lang="pl-PL" smtClean="0"/>
              <a:t>31.07.2024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E556CC-4BE1-72F4-A147-A75E0186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CE08C4-8FCE-9335-D824-BDDB2D88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93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01588-0AF8-0B79-6DAA-F71766A7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96218C-184C-7651-C36E-591603E5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C4103A-017D-00AF-2A27-1CA883DD1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9999D6-A417-010D-5B24-607BA85B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A2A5-11CB-4E6F-B633-708202CD79FD}" type="datetime1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442D49-B7FA-4DE8-139E-448F112D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E35DD1-6DDA-65EC-2E9C-380A5650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0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074AB-3887-9747-38C7-0B7D4443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DB4D82-8089-6FE1-D0A9-033082DC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109887-C30B-3AB4-4678-4085ECE7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5B7B-7D34-49A3-ACC3-95C38DFDF8EE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B7F187-6BF0-B544-86A0-AB8BE7F3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E35A1-33DF-3E83-175B-CC6E3103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8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652AE-FC13-337D-6291-14FE9917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9B5F889-6B33-9DD1-E285-CADC353CE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87210D-4E39-C0F0-A369-05ED7E325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AD284F-F56B-F0DC-0B0F-F8E15889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96EF-E41D-432A-B103-486209979723}" type="datetime1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041C26-EF70-E0CB-264D-6D234D45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58F207-77BB-4DAF-6DC7-D40A4F89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529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1C8BD-B73D-0100-9A1C-55890AA9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470C12-BA2D-9AE6-BBE6-A82DED655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A7E86B-5032-CB1C-6DFA-E653489B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A201-4DCB-4C57-992A-F1353C1B3475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331E94-F71E-8A10-0E30-15DD26E5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8A180B-F2BE-A383-7F00-3E884541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341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9204B37-3A6E-DC4C-AB6E-3BBC87382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C97B83-E3F3-7D8A-6D90-75F3C5421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972528-7F88-3B99-EFD6-B2F639E1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2C7A-1329-44B7-ADE0-99C3EB594C2E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DA65D9-A0A3-8F4A-FC7F-AF3FDA3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18A4E7-85B4-4E07-5405-2D2A8BD0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65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7EEB9-2ED1-3207-8C61-F782AA40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DE2F17-FEB1-1889-EF2C-6CB47B85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C1870F-F28E-0FC8-5031-C96B9E16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CDB6-31C0-43E1-A41B-7F4D805662CE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81816B-A6B1-A120-7706-D33B2F6C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409373-6D33-7065-3A9C-2DFE44DC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0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6FA92-9CBB-1F7D-EF89-A27EB0DB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DBA1A2-542D-1647-66A2-02FB010D4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EE47F9-AE09-6AE7-20A3-2BA159C43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C9E8D7-AD4E-5AA6-C8E0-B4765293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D975-30C5-49F7-B5CB-AF682D018CA4}" type="datetime1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A7AD5F-D98F-2434-679A-9491B35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BFFE93-94D3-19E5-DB0D-D729267D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9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D6EFB-33D7-7749-BCEC-D0391179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38D462-5DB4-84A2-237D-C85D15AD3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6AA324-8F7F-091B-4868-F044BC50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FF179B-9DAA-D740-75DD-D77157285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F3E24FE-873C-9ED9-CDAD-393F25237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EE6AA7A-A5D3-293F-D74D-84E80D3F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927D-BA26-4AA4-B6BC-26738636CE63}" type="datetime1">
              <a:rPr lang="pl-PL" smtClean="0"/>
              <a:t>31.07.2024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D337E9-4BB0-335A-4967-ECDAB3BA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F4ACBB-0820-89C9-64FA-EA070B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85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A56A55-AE67-15C4-63C5-D17EB71A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10C4342-9F46-E3B8-6085-E605F026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4110-A010-4632-9F7E-2599EFBDBF58}" type="datetime1">
              <a:rPr lang="pl-PL" smtClean="0"/>
              <a:t>31.07.2024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10FA165-65AF-1A10-B611-587FC528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382AFB-02AC-5429-C5A0-992C3ECA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0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63AA6E-1530-C515-D079-0BF8A7E4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647E-3FF3-42B6-A8F2-90E46134763A}" type="datetime1">
              <a:rPr lang="pl-PL" smtClean="0"/>
              <a:t>31.07.2024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E556CC-4BE1-72F4-A147-A75E0186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CE08C4-8FCE-9335-D824-BDDB2D88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64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01588-0AF8-0B79-6DAA-F71766A7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96218C-184C-7651-C36E-591603E5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C4103A-017D-00AF-2A27-1CA883DD1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9999D6-A417-010D-5B24-607BA85B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2EBD-2065-49FC-BD0E-85BB6BA536AA}" type="datetime1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442D49-B7FA-4DE8-139E-448F112D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E35DD1-6DDA-65EC-2E9C-380A5650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09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652AE-FC13-337D-6291-14FE9917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9B5F889-6B33-9DD1-E285-CADC353CE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87210D-4E39-C0F0-A369-05ED7E325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AD284F-F56B-F0DC-0B0F-F8E15889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4F6F-FA2D-444F-8D21-B6313D8FF635}" type="datetime1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041C26-EF70-E0CB-264D-6D234D45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58F207-77BB-4DAF-6DC7-D40A4F89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9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84F6CE-5413-8AC6-9945-7BF42486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AA087E-2CF4-BF45-696A-98BDD436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A8F595-CF87-EC4A-00C4-E908B2164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61E12-DCCA-4B55-A22C-49D88430010F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0BC2F6-5A9B-FE18-779A-F3658F797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C978CF-6432-27B1-64D4-7A7F0D0A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73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84F6CE-5413-8AC6-9945-7BF42486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AA087E-2CF4-BF45-696A-98BDD436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A8F595-CF87-EC4A-00C4-E908B2164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D3E7-A92D-4300-B789-6104A42BDCFB}" type="datetime1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0BC2F6-5A9B-FE18-779A-F3658F797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C978CF-6432-27B1-64D4-7A7F0D0A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BA2C-230D-433D-8EB2-3C6E949411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6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zimolag@ump.edu.pl" TargetMode="External"/><Relationship Id="rId5" Type="http://schemas.openxmlformats.org/officeDocument/2006/relationships/hyperlink" Target="mailto:pciesielska@ump.edu.pl" TargetMode="External"/><Relationship Id="rId4" Type="http://schemas.openxmlformats.org/officeDocument/2006/relationships/hyperlink" Target="mailto:agowin-pelczynska@ump.edu.p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pfrydrych@ump.edu.p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brodecka@ump.edu.pl" TargetMode="External"/><Relationship Id="rId5" Type="http://schemas.openxmlformats.org/officeDocument/2006/relationships/hyperlink" Target="mailto:anapierala@ump.edu.pl" TargetMode="External"/><Relationship Id="rId4" Type="http://schemas.openxmlformats.org/officeDocument/2006/relationships/hyperlink" Target="mailto:ktkubiak@ump.edu.p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C525069-A1C0-59F5-20CB-5CD1C611E312}"/>
              </a:ext>
            </a:extLst>
          </p:cNvPr>
          <p:cNvSpPr txBox="1"/>
          <p:nvPr/>
        </p:nvSpPr>
        <p:spPr>
          <a:xfrm>
            <a:off x="874294" y="756371"/>
            <a:ext cx="104434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PLANY ZAJĘĆ</a:t>
            </a:r>
          </a:p>
          <a:p>
            <a:r>
              <a:rPr lang="pl-PL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INSTRUKCJA DLA STUDENTÓW</a:t>
            </a:r>
          </a:p>
          <a:p>
            <a:pPr indent="3136900"/>
            <a:endParaRPr lang="pl-PL" sz="4000" dirty="0">
              <a:solidFill>
                <a:schemeClr val="bg1"/>
              </a:solidFill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  <a:p>
            <a:pPr indent="3136900"/>
            <a:endParaRPr lang="pl-PL" sz="4000" dirty="0">
              <a:solidFill>
                <a:schemeClr val="bg1"/>
              </a:solidFill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  <a:p>
            <a:pPr indent="5294313" algn="r"/>
            <a:endParaRPr lang="pl-PL" sz="4000" dirty="0">
              <a:solidFill>
                <a:schemeClr val="bg1"/>
              </a:solidFill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  <a:p>
            <a:pPr indent="5294313" algn="r"/>
            <a:endParaRPr lang="pl-PL" sz="4000" dirty="0">
              <a:solidFill>
                <a:schemeClr val="bg1"/>
              </a:solidFill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  <a:p>
            <a:pPr indent="5294313" algn="r"/>
            <a:r>
              <a:rPr lang="pl-PL" sz="4000" dirty="0">
                <a:solidFill>
                  <a:schemeClr val="bg1"/>
                </a:solidFill>
                <a:latin typeface="Univers Condensed" panose="020B0706030502050204" pitchFamily="34" charset="0"/>
                <a:ea typeface="Yu Gothic UI Semibold" panose="020B0700000000000000" pitchFamily="34" charset="-128"/>
                <a:cs typeface="Aharoni" panose="02010803020104030203" pitchFamily="2" charset="-79"/>
              </a:rPr>
              <a:t>Lipiec 2024</a:t>
            </a:r>
          </a:p>
          <a:p>
            <a:pPr indent="5294313" algn="r"/>
            <a:r>
              <a:rPr lang="pl-PL" sz="4000" dirty="0">
                <a:solidFill>
                  <a:schemeClr val="bg1"/>
                </a:solidFill>
                <a:latin typeface="Univers Condensed" panose="020B0706030502050204" pitchFamily="34" charset="0"/>
                <a:ea typeface="Yu Gothic UI Semibold" panose="020B0700000000000000" pitchFamily="34" charset="-128"/>
                <a:cs typeface="Aharoni" panose="02010803020104030203" pitchFamily="2" charset="-79"/>
              </a:rPr>
              <a:t>Poznań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AEE68D0-890B-1D07-0394-830FDD232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5" y="5948252"/>
            <a:ext cx="1910315" cy="8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Aktualny dzień tygodnia jest w widoku planu zaznaczony kolorem żółtym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10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B045CD-7BAF-478D-872C-328D4A1CD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18" y="1852326"/>
            <a:ext cx="10767363" cy="484246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A11FA31-4D6A-4221-9394-44133B526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75324">
            <a:off x="1060931" y="3266828"/>
            <a:ext cx="1642951" cy="20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Dni wolne od zajęć dydaktycznych są zaznaczone kolorem różowym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11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486A88-B53C-4CDF-875E-EF36954C4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12" y="1800198"/>
            <a:ext cx="10680578" cy="457739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A11FA31-4D6A-4221-9394-44133B526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75324">
            <a:off x="3758863" y="4788263"/>
            <a:ext cx="1642951" cy="20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9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widoku planu widać wszystkie zaplanowane zajęcia – każdy przedmiot ma zdefiniowany własny kolor – tym kolorem będą oznaczone wszystkie formy zajęć tego przedmiotu (wykłady kontakt/online, seminaria, ćwiczenia wszystkich kategorii)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12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BEE300-96D9-41C7-B8FB-940D05D8F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84" y="2390499"/>
            <a:ext cx="10043632" cy="41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2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kafelku przedmiotu znajduje się informacja o jego nazwie, godzinie rozpoczęcia zajęć, godzinie zakończenia zajęć oraz formie (w – wykład, s – seminaria, </a:t>
            </a:r>
            <a:r>
              <a:rPr lang="pl-PL" sz="2000" dirty="0" err="1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ćw</a:t>
            </a: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 -A – ćwiczenia kat. A)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13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59EC165-746F-44E0-9153-2ABE6A25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837" y="2467879"/>
            <a:ext cx="8669127" cy="36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60366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Po najechaniu kursorem myszki na kafelek przedmiotu pojawiają nam się szczegółowe informacje dotyczące zajęć - nazwa, rodzaj zajęć, rok, kierunek, miejsce odbywania zajęć – budynek wraz z adresem, sala, informacja o grupie dziekańskiej oraz podgrupie ćwiczeniowej zgodnie z kategorią oraz liczbą studentów w grupie. </a:t>
            </a:r>
          </a:p>
          <a:p>
            <a:pPr lvl="0" algn="just">
              <a:defRPr/>
            </a:pPr>
            <a:endParaRPr lang="pl-PL" sz="2000" b="1" dirty="0">
              <a:solidFill>
                <a:srgbClr val="FF000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r>
              <a:rPr lang="pl-PL" sz="2000" b="1" dirty="0">
                <a:solidFill>
                  <a:srgbClr val="FF000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UWAGA! W trakcie trwania cyklu zajęć może ulec zmianie miejsce ich odbywania, dlatego lokalizację zajęć należy sprawdzać na bieżąco!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14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FE3BDF4-2E7D-4FEE-90AE-AB304B154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539" y="869133"/>
            <a:ext cx="3860851" cy="58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SCHEMAT KLINIK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Schemat klinik – w formie kolorowych kwadratów został przedstawiony schemat planu zajęć.</a:t>
            </a: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górnym prawym rogu znajduje się przycisk pozwalający na pobranie schematu klinik w formie pliku xls</a:t>
            </a: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15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54B6089-BFBC-4D2D-A8C9-9DB5C96B9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6" y="2757888"/>
            <a:ext cx="10644539" cy="20911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73F3B9-0B36-4D5A-8934-A6FCDECE9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972" y="2086550"/>
            <a:ext cx="1231499" cy="4572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EF75805-B755-4EC5-A8B2-57C8EDD6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322842">
            <a:off x="8944540" y="2154826"/>
            <a:ext cx="1255885" cy="127417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FAD85E2-79F6-48F7-AEFB-82C68C05A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63" y="4848997"/>
            <a:ext cx="10691324" cy="11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SCHEMAT KLINIK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Dla każdej grupy dziekańskiej, kolorowy kwadrat odzwierciedla tydzień zajęć, kolor kwadratu jest unikalny dla każdego przedmiotu.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16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DA303C-C1DF-4D05-B767-D5D2F3C50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27" y="2160103"/>
            <a:ext cx="9739746" cy="42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SCHEMAT KLINIK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Na dole strony znajduje się legenda – lista przedmiotów z przypisanymi im kolorami oraz sporządzona przez pracownika UCOS notatka dot. na przykład lokalizacji zajęć.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17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950A00-3D25-41EA-B54C-9C7D22A8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2" y="2245260"/>
            <a:ext cx="11032762" cy="39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SCHEMAT KLINIK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algn="just">
              <a:defRPr/>
            </a:pPr>
            <a:r>
              <a:rPr lang="pl-PL" dirty="0"/>
              <a:t>Wielokolorowe kafelki informują, że w danym tygodniu realizowane są zajęcia z dwóch przedmiotów.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18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CBF775A-87E3-42D4-A461-6C43545EA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77" y="2661356"/>
            <a:ext cx="3431830" cy="208516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0A7CE09-0EA0-42C5-BA2F-CC7CBD8FF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258" y="2661356"/>
            <a:ext cx="5378065" cy="20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SCHEMAT KLINIK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Po najechaniu kursorem myszki na kafelek pojawia nam się szczegółowa informacja dotyczące zajęć - nazwa przedmiotu oraz dodatkowe informacje np. miejsce zajęć, których odbywać się będą zajęcia.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19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592347-ABCE-4E02-8C35-0820D903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870" y="3429000"/>
            <a:ext cx="3938093" cy="19182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595A1B5-1A9D-409F-AD9E-90B793A65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373" y="3133299"/>
            <a:ext cx="3938093" cy="25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5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80E95D5-9284-ED7A-9A19-AB8D366CDD3B}"/>
              </a:ext>
            </a:extLst>
          </p:cNvPr>
          <p:cNvSpPr txBox="1"/>
          <p:nvPr/>
        </p:nvSpPr>
        <p:spPr>
          <a:xfrm>
            <a:off x="1133394" y="1111192"/>
            <a:ext cx="10443411" cy="461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4000" kern="120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Szanowni </a:t>
            </a:r>
            <a:r>
              <a:rPr lang="pl-PL" sz="4000" dirty="0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Studenci</a:t>
            </a:r>
            <a:r>
              <a:rPr lang="pl-PL" sz="4000" kern="120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!</a:t>
            </a:r>
          </a:p>
          <a:p>
            <a:pPr algn="just">
              <a:lnSpc>
                <a:spcPct val="90000"/>
              </a:lnSpc>
            </a:pPr>
            <a:endParaRPr lang="pl-PL" sz="5400" dirty="0">
              <a:solidFill>
                <a:schemeClr val="bg1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60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W niniejszej prezentacji znajdziecie instrukcję „krok po kroku</a:t>
            </a:r>
            <a:r>
              <a:rPr lang="pl-PL" sz="2600" dirty="0">
                <a:solidFill>
                  <a:schemeClr val="bg1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”, jak korzystać z planów zajęć w systemie AKSON, a w dalszej części kontakty do pracowników UCOS, do których możecie zwrócić się z prośbą o pomoc.</a:t>
            </a:r>
            <a:endParaRPr lang="pl-PL" sz="2600" dirty="0">
              <a:solidFill>
                <a:schemeClr val="bg1"/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indent="5294313" algn="just"/>
            <a:endParaRPr lang="pl-PL" sz="4000" dirty="0">
              <a:solidFill>
                <a:schemeClr val="bg1"/>
              </a:solidFill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91E5E9B-200D-1DF7-B1C6-2FAEA8FE2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D47CA20-A467-7C2C-EB20-D600CBDA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7289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chemeClr val="bg1"/>
                </a:solidFill>
                <a:latin typeface="Aptos" panose="020B0004020202020204" pitchFamily="34" charset="0"/>
              </a:rPr>
              <a:t>2</a:t>
            </a:fld>
            <a:endParaRPr lang="pl-PL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1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Możesz sprawdzić plan dla całego swojego roku lub innych lat studiów na Twoim kierunku. Aby to zrobić z górnego menu należy wybrać zakładkę PLANY ZAJĘĆ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20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F03672-17A0-44B4-91BD-B5AB58346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72" y="2145238"/>
            <a:ext cx="11771258" cy="4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przypadku kierunków takich jak Lekarski oraz Lekarsko-dentystyczny pojawi się tabela z planami dla studentów stacjonarnych oraz niestacjonarnych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21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4FE56D0-0B0D-49B8-952A-CAB7ABBCE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77" y="2045270"/>
            <a:ext cx="10060846" cy="44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5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Aby sprawdzić plan całego roku – klikamy w tabeli interesujący nas rok studiów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22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917CAB6-92D8-4E18-AB2D-79044B8F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03" y="1738056"/>
            <a:ext cx="11112393" cy="48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Plan całego roku również jest podzielony na zakładki – Nadchodzące zajęcia oraz Archiwalne zajęcia. </a:t>
            </a: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Widok zawiera niebieskie informacje o e-learningach oraz zajęcia dla każdej grupy dziekańskiej  w przypadku seminariów lub podgrupy w przypadku ćwiczeń.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23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730A1A2-0F39-47CF-81CA-038011949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18" y="2272129"/>
            <a:ext cx="7858965" cy="42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51902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Po najechaniu kursorem myszki na wybrany kafelek pojawią się nam szczegóły dotyczące zajęć - nazwa przedmiotu, rodzaj zajęć, rok, kierunek, miejsce odbywania zajęć – budynek wraz z adresem, sala, informacja o grupie dziekańskiej oraz podgrupie ćwiczeniowej zgodnie z kategorią oraz liczbą studentów w grupie.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24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7CF734E-701F-4EBE-95BD-CC7C14BD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733" y="963775"/>
            <a:ext cx="5970477" cy="55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zakładce PLANY ZAJĘĆ możesz sprawdzić plany zajęć wszystkich lat studiów Twojego kierunku. Jest to bardzo ważne w przypadku gdy posiadasz IOZ lub ITS bo możesz zapoznać się z planami innych grup lub lat studiów tak by dopasować zajęcia do swojego planu.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25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5ECBC3-5041-4336-9675-C4A28FFC22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/>
          <a:stretch/>
        </p:blipFill>
        <p:spPr>
          <a:xfrm>
            <a:off x="1252572" y="2272129"/>
            <a:ext cx="9686856" cy="44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Możesz również sprawdzić plan wybranej grupy dziekańskiej, klikając w nazwę grupy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26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30FDAF5-039E-4F12-A4CE-B79437733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16" y="1900475"/>
            <a:ext cx="9948568" cy="43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Pojawi nam się, już znany widok planu.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27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1047BE-D754-4DB9-ABA5-569A6A274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31" y="1852326"/>
            <a:ext cx="9382539" cy="48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4472C4">
                    <a:lumMod val="75000"/>
                  </a:srgbClr>
                </a:solidFill>
                <a:latin typeface="Bahnschrift SemiCondensed" panose="020B0502040204020203" pitchFamily="34" charset="0"/>
                <a:cs typeface="Segoe UI Semibold" panose="020B0702040204020203" pitchFamily="34" charset="0"/>
              </a:rPr>
              <a:t>IOZ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Jeżeli realizujesz IOZ to w zakładce MÓJ PLAN ZAJĘĆ pojawią Ci się wszystkie przedmioty, do których zostałeś dopisany. Np. student 3 roku kierunku lekarskiego realizuje przedmiot diagnostyka laboratoryjna na 1 i 2 roku studiów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28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943FF3D-CA8E-48B0-9D54-A03D19DA3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72" y="2576521"/>
            <a:ext cx="8885457" cy="32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6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IOZ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widoku planu zajęć są widoczne przypisane zajęcia z innych lat studiów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41E7A-95BB-88CD-B69C-A36B7B62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AF2BCA1-A852-FE3C-45EE-E10F05195406}"/>
              </a:ext>
            </a:extLst>
          </p:cNvPr>
          <p:cNvSpPr/>
          <p:nvPr/>
        </p:nvSpPr>
        <p:spPr>
          <a:xfrm>
            <a:off x="7572910" y="3666492"/>
            <a:ext cx="1238865" cy="826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697AF-E404-46AD-CF46-B5486C9C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042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29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1177A8A-932B-4FA0-ABFA-E1ED4F075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4" y="1772349"/>
            <a:ext cx="3949068" cy="485307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439933B-2D84-4CE7-B948-DD72E13E1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030" y="2176221"/>
            <a:ext cx="3398436" cy="40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0B4D23-D59A-7CF8-819B-D0C55EC227AD}"/>
              </a:ext>
            </a:extLst>
          </p:cNvPr>
          <p:cNvSpPr txBox="1"/>
          <p:nvPr/>
        </p:nvSpPr>
        <p:spPr>
          <a:xfrm>
            <a:off x="775972" y="2840809"/>
            <a:ext cx="10443411" cy="169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PLANY ZAJĘĆ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5294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ADDDD9-F3D6-1301-2C0F-DF18B64C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2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98811" y="333137"/>
            <a:ext cx="11160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 - KOREKTY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Planiści UCOS informują o zmianach w planach zajęć za pomocą systemowych wiadomości w systemie AKSON. Komunikaty te są widoczne od razu po zalogowaniu do AKSON (slajd nr 4).</a:t>
            </a: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Prosimy o zapoznawanie się z przesyłanymi wiadomościami  na bieżąco.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30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41B1E0F1-AE1A-4162-A871-4E2ADC6CA669}"/>
              </a:ext>
            </a:extLst>
          </p:cNvPr>
          <p:cNvGrpSpPr/>
          <p:nvPr/>
        </p:nvGrpSpPr>
        <p:grpSpPr>
          <a:xfrm>
            <a:off x="581421" y="2537927"/>
            <a:ext cx="11107876" cy="1300409"/>
            <a:chOff x="581421" y="2537927"/>
            <a:chExt cx="11107876" cy="1300409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7375A44-3156-43E0-8988-9F194C379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422" y="2537927"/>
              <a:ext cx="11107875" cy="957155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CDB43C83-F500-42E9-9D1D-C63C75012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421" y="3503027"/>
              <a:ext cx="11107875" cy="335309"/>
            </a:xfrm>
            <a:prstGeom prst="rect">
              <a:avLst/>
            </a:prstGeom>
          </p:spPr>
        </p:pic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472E891F-40FE-44B5-9D69-ADA426167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043" y="5154636"/>
            <a:ext cx="5078408" cy="67671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ABCB052-296C-4D3F-A4F7-3EC66D15B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6247">
            <a:off x="8593128" y="3465869"/>
            <a:ext cx="178018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6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l-PL" sz="4000" b="1" dirty="0">
                <a:solidFill>
                  <a:srgbClr val="4472C4">
                    <a:lumMod val="75000"/>
                  </a:srgbClr>
                </a:solidFill>
                <a:latin typeface="Bahnschrift SemiCondensed" panose="020B0502040204020203" pitchFamily="34" charset="0"/>
                <a:cs typeface="Segoe UI Semibold" panose="020B0702040204020203" pitchFamily="34" charset="0"/>
              </a:rPr>
              <a:t>PLANY ZAJĘĆ – IMPORT DO KALENDARZA ICS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zakładce MÓJ PLAN ZAJĘĆ w szarej ramce znajduje się link pozwalający na pobranie pliku planu zajęć i wgranie go do kalendarza w programach m.in. Microsoft Outlook, Kalendarz Google, Kalendarz Apple.</a:t>
            </a:r>
          </a:p>
          <a:p>
            <a:pPr lvl="0" algn="just"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UWAGA! Powyższe programy nie są zintegrowane z programem AKSON i pobrane plany zajęć nie aktualizują się automatycznie.  Po każdej zmianie planów należy ponownie pobrać plik importu do kalendarza.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31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EED6DB0-98BE-4277-8910-111ADC528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906"/>
          <a:stretch/>
        </p:blipFill>
        <p:spPr>
          <a:xfrm>
            <a:off x="437791" y="3408682"/>
            <a:ext cx="11316418" cy="29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0B4D23-D59A-7CF8-819B-D0C55EC227AD}"/>
              </a:ext>
            </a:extLst>
          </p:cNvPr>
          <p:cNvSpPr txBox="1"/>
          <p:nvPr/>
        </p:nvSpPr>
        <p:spPr>
          <a:xfrm>
            <a:off x="775972" y="2840809"/>
            <a:ext cx="10443411" cy="169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KONTAKTY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5294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7B8BD5D-4601-70E8-03B1-9738D9F73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64D666-CDA6-FD93-FDED-B84ABF2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224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494401" y="271277"/>
            <a:ext cx="11203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 – KONTAKTY DO PRACOWNIKÓW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66ADFC7-A1E7-B362-868C-0C455B27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56D59E-5D65-FA62-8969-C9BA29AD7899}"/>
              </a:ext>
            </a:extLst>
          </p:cNvPr>
          <p:cNvSpPr txBox="1"/>
          <p:nvPr/>
        </p:nvSpPr>
        <p:spPr>
          <a:xfrm>
            <a:off x="494401" y="3305030"/>
            <a:ext cx="3894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WYDZIAŁ LEKARSKI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Kierunek Lekarski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mgr Agata Gowin-Pełczyńska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  <a:hlinkClick r:id="rId4"/>
              </a:rPr>
              <a:t>agowin-pelczynska@ump.edu.pl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(61) 854-75-17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2DF7187-FBB6-0EFE-1680-37A7333B09EF}"/>
              </a:ext>
            </a:extLst>
          </p:cNvPr>
          <p:cNvSpPr txBox="1"/>
          <p:nvPr/>
        </p:nvSpPr>
        <p:spPr>
          <a:xfrm>
            <a:off x="5974080" y="1827703"/>
            <a:ext cx="57235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WYDZIAŁ MEDYCZNY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kierunki: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Elektroradiologia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Techniki dentystyczne,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Optometria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Protetyka słuchu, Neurobiologia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mgr Paulina Ciesielska,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  <a:hlinkClick r:id="rId5"/>
              </a:rPr>
              <a:t>pciesielska@ump.edu.pl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(61) 854-75-16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kierunki: Biotechnologia medyczna, Dietetyka, Lekarsko-dentystyczny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mgr Maria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Zimoląg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  <a:hlinkClick r:id="rId6"/>
              </a:rPr>
              <a:t>mzimolag@ump.edu.pl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(61) 854-75-15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87C1570A-37E8-24EC-EC8C-FD74DA49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33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41D583-237D-8770-AA8C-47E2F46C4AB7}"/>
              </a:ext>
            </a:extLst>
          </p:cNvPr>
          <p:cNvSpPr txBox="1"/>
          <p:nvPr/>
        </p:nvSpPr>
        <p:spPr>
          <a:xfrm>
            <a:off x="494402" y="1420830"/>
            <a:ext cx="4439106" cy="190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Jeśli pojawią się wątpliwości w kwestii interpretacji informacji zawartych w systemie Akson, tudzież inne rozbieżności, należy skontaktować się z pracownikiem UCOS odpowiedzialnym za dany plan zajęć.</a:t>
            </a:r>
          </a:p>
        </p:txBody>
      </p:sp>
    </p:spTree>
    <p:extLst>
      <p:ext uri="{BB962C8B-B14F-4D97-AF65-F5344CB8AC3E}">
        <p14:creationId xmlns:p14="http://schemas.microsoft.com/office/powerpoint/2010/main" val="704896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494401" y="271277"/>
            <a:ext cx="11203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PLANY ZAJĘĆ – KONTAKTY DO PRACOWNIKÓW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66ADFC7-A1E7-B362-868C-0C455B27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9D14362-1FD1-44E0-62B3-A85C919C058C}"/>
              </a:ext>
            </a:extLst>
          </p:cNvPr>
          <p:cNvSpPr txBox="1"/>
          <p:nvPr/>
        </p:nvSpPr>
        <p:spPr>
          <a:xfrm>
            <a:off x="6468187" y="1263386"/>
            <a:ext cx="49086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WYDZIAŁ FARMACEUTYCZNY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B0F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kierunki: Farmacja, Kosmetologia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srgbClr val="00B0F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lic. Kamila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Tryjanowska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-Kubiak,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  <a:hlinkClick r:id="rId4"/>
              </a:rPr>
              <a:t>ktkubiak@ump.edu.pl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 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(61) 854-75-20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kierunki: Analityka medyczna, Analityka kryminalistyczna i sądowa, Inżynieria farmaceutyczna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srgbClr val="00B0F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mgr Alicja Napierała,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  <a:hlinkClick r:id="rId5"/>
              </a:rPr>
              <a:t>anapierala@ump.edu.pl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 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(61) 854-75-21</a:t>
            </a:r>
            <a:endParaRPr lang="pl-PL" sz="72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A83B789-3FBE-D314-72EB-C1EA1D3E21DC}"/>
              </a:ext>
            </a:extLst>
          </p:cNvPr>
          <p:cNvSpPr txBox="1"/>
          <p:nvPr/>
        </p:nvSpPr>
        <p:spPr>
          <a:xfrm>
            <a:off x="494401" y="978426"/>
            <a:ext cx="43932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WYDZIAŁ NAUK O ZDROWIU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B0F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kierunki: Położnictwo, Pielęgniarstwo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srgbClr val="00B0F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mgr Joanna Brodecka,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  <a:hlinkClick r:id="rId6"/>
              </a:rPr>
              <a:t>jbrodecka@ump.edu.pl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 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(61) 854-75-18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algn="just"/>
            <a:r>
              <a:rPr lang="pl-PL" sz="2000" dirty="0">
                <a:solidFill>
                  <a:srgbClr val="00B0F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kierunki: Fizjoterapia, Ratownictwo medyczne, Terapia zajęciowa, Zdrowie publiczne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mgr Paulina Frydrych,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  <a:hlinkClick r:id="rId7"/>
              </a:rPr>
              <a:t>pfrydrych@ump.edu.pl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 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 Semibold" panose="020B0702040204020203" pitchFamily="34" charset="0"/>
              </a:rPr>
              <a:t>(61) 854-75-19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9F442BD9-9B16-2AC0-733F-F8C7F53B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252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0B4D23-D59A-7CF8-819B-D0C55EC227AD}"/>
              </a:ext>
            </a:extLst>
          </p:cNvPr>
          <p:cNvSpPr txBox="1"/>
          <p:nvPr/>
        </p:nvSpPr>
        <p:spPr>
          <a:xfrm>
            <a:off x="775972" y="2840809"/>
            <a:ext cx="10443411" cy="169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DZIĘKUJEMY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5294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" panose="020B070603050205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545BFAD-97C5-69F2-6B1C-6F685AE05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AAC518-16E0-074A-5361-FEB16833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BA2C-230D-433D-8EB2-3C6E94941147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4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ŚCIEŻKA DOSTĘPU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Plany zajęć są dostępne dla studentów UMP w systemie uczelnianym AKSON. </a:t>
            </a:r>
          </a:p>
          <a:p>
            <a:pPr lvl="0" algn="just">
              <a:defRPr/>
            </a:pPr>
            <a:endParaRPr lang="pl-PL" sz="2000" dirty="0">
              <a:solidFill>
                <a:srgbClr val="002060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Po zalogowaniu się do WISUS i wyborze systemu AKSON pojawia się informacja dotycząca otrzymanych wiadomości od wykładowców lub pracowników UCOS.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5886CD-DE33-0C93-077C-3EC869E45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273EEA-CC26-3A07-1CD6-9BF9E16F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716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4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6C0D9D-6CA6-487A-897F-08E63B50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844" y="2978880"/>
            <a:ext cx="8771113" cy="36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MÓJ PLAN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Z górnego menu mamy dostęp do indywidualnego planu zajęć - MÓJ PLAN ZAJĘĆ – plan ten obejmuje wszystkie przedmioty realizowane przez studenta (w ramach IOZ oraz zajęcia fakultatywne, na które został dokonany poprawny zapis).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5886CD-DE33-0C93-077C-3EC869E45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273EEA-CC26-3A07-1CD6-9BF9E16F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716" y="6355488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5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9B8476-13D1-48AD-9A86-088412E8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09" y="2631295"/>
            <a:ext cx="11759381" cy="3334937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F983C06-43EE-375C-3406-4B8694FC53A5}"/>
              </a:ext>
            </a:extLst>
          </p:cNvPr>
          <p:cNvSpPr/>
          <p:nvPr/>
        </p:nvSpPr>
        <p:spPr>
          <a:xfrm rot="2136654">
            <a:off x="7043052" y="1944102"/>
            <a:ext cx="421758" cy="1529764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80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07020" y="333137"/>
            <a:ext cx="11177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l-PL" sz="4000" b="1" dirty="0">
                <a:solidFill>
                  <a:srgbClr val="4472C4">
                    <a:lumMod val="75000"/>
                  </a:srgbClr>
                </a:solidFill>
                <a:latin typeface="Bahnschrift SemiCondensed" panose="020B0502040204020203" pitchFamily="34" charset="0"/>
                <a:cs typeface="Segoe UI Semibold" panose="020B0702040204020203" pitchFamily="34" charset="0"/>
              </a:rPr>
              <a:t>MÓJ PLAN ZAJĘĆ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Ten widok dzieli się na trzy zakładki – Nadchodzące zajęcia (zajęcia, które się jeszcze nie odbyły), Archiwalne zajęcia (zajęcia, które już się odbyły) oraz Schemat klinik (gdzie w formie kolorowych kwadratów zaznaczono bloki zajęć m.in. odbywające się na oddziałach szpitalnych). </a:t>
            </a:r>
          </a:p>
          <a:p>
            <a:pPr lvl="0" algn="just">
              <a:defRPr/>
            </a:pPr>
            <a:r>
              <a:rPr lang="pl-PL" sz="2000" b="1" dirty="0">
                <a:solidFill>
                  <a:srgbClr val="FF000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UWAGA! Schemat klinik obowiązuje tylko studentów kierunku lekarskiego oraz w zakresie praktyk śródrocznych dla kierunków pielęgniarstwo i położnictwo.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6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83FE5B6-0C3D-4F5D-A201-A1EAB8BE5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75" y="3135550"/>
            <a:ext cx="8249450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Nadchodzące zajęcia – pokazują nam widok tygodnia zajęć zgodnie z datą dzienną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7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4731E8-1BFF-4BCD-90AF-4AA978C2B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509" y="1720158"/>
            <a:ext cx="8990982" cy="48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Ramka Legenda kalendarza informuje o zajęciach, które nie mają jeszcze potwierdzonej sali na zajęcia – </a:t>
            </a:r>
            <a:r>
              <a:rPr lang="pl-PL" sz="2000" b="1" dirty="0">
                <a:solidFill>
                  <a:srgbClr val="FF000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UWAGA! sala przy zajęciach oznaczonych kolorem szarym może ulec zmianie – NALEŻY ją sprawdzić przed zajęciami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8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E46B39-50A8-4429-B973-218FF1627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13" y="2282252"/>
            <a:ext cx="10555373" cy="41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5F829-FB9A-C11B-DEAD-B639144FEEC3}"/>
              </a:ext>
            </a:extLst>
          </p:cNvPr>
          <p:cNvSpPr txBox="1"/>
          <p:nvPr/>
        </p:nvSpPr>
        <p:spPr>
          <a:xfrm>
            <a:off x="581422" y="333137"/>
            <a:ext cx="1117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Segoe UI Semibold" panose="020B0702040204020203" pitchFamily="34" charset="0"/>
              </a:rPr>
              <a:t>NADCHODZĄCE ZAJĘCIA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W widoku tygodnia niebieskimi ramkami są zaznaczone zaplanowane zajęcia w formie e learningu – </a:t>
            </a:r>
            <a:r>
              <a:rPr lang="pl-PL" sz="2000" b="1" dirty="0">
                <a:solidFill>
                  <a:srgbClr val="FF0000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UWAGA! UCOS nie zajmuje się umieszczaniem materiałów na platformie LMS, w widoku planu znajduje się tylko informacja, że taki e learning został zaplanowany przez wykładowcę.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246BC0-97D2-0470-00E0-1D9661D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66" y="137387"/>
            <a:ext cx="1910315" cy="82638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7D3A4-0FD6-2191-93B4-289A92FB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451" y="6377589"/>
            <a:ext cx="2743200" cy="365125"/>
          </a:xfrm>
        </p:spPr>
        <p:txBody>
          <a:bodyPr/>
          <a:lstStyle/>
          <a:p>
            <a:fld id="{E722BA2C-230D-433D-8EB2-3C6E94941147}" type="slidenum">
              <a:rPr lang="pl-PL" sz="1400" smtClean="0">
                <a:solidFill>
                  <a:srgbClr val="002060"/>
                </a:solidFill>
                <a:latin typeface="Aptos" panose="020B0004020202020204" pitchFamily="34" charset="0"/>
              </a:rPr>
              <a:t>9</a:t>
            </a:fld>
            <a:endParaRPr lang="pl-PL" sz="140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D0524F7-0F41-4E4E-98EA-24D46005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4" y="2802062"/>
            <a:ext cx="11889731" cy="2176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865390-FE6D-4CA5-8B7C-8BA2FCFEF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868" y="2169977"/>
            <a:ext cx="1557196" cy="15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94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M.potx" id="{54317E84-56E7-49EC-83E1-B335511BE0C1}" vid="{B40FA9B7-052F-4F77-BF5F-50409A82F2F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M.potx" id="{5B8D75A3-2008-4562-B12E-2BB5D8224F78}" vid="{74D57064-6DFF-4AB7-BE56-B8C2D2AECBE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Akson prezentacja</Template>
  <TotalTime>561</TotalTime>
  <Words>1252</Words>
  <Application>Microsoft Office PowerPoint</Application>
  <PresentationFormat>Panoramiczny</PresentationFormat>
  <Paragraphs>201</Paragraphs>
  <Slides>35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47" baseType="lpstr">
      <vt:lpstr>Yu Gothic UI Semibold</vt:lpstr>
      <vt:lpstr>Aharoni</vt:lpstr>
      <vt:lpstr>Aptos</vt:lpstr>
      <vt:lpstr>Arial</vt:lpstr>
      <vt:lpstr>Bahnschrift SemiCondensed</vt:lpstr>
      <vt:lpstr>Calibri</vt:lpstr>
      <vt:lpstr>Calibri Light</vt:lpstr>
      <vt:lpstr>Segoe UI Semibold</vt:lpstr>
      <vt:lpstr>Times New Roman</vt:lpstr>
      <vt:lpstr>Univers Condensed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Satisface</dc:creator>
  <cp:lastModifiedBy>Joanna Brodecka</cp:lastModifiedBy>
  <cp:revision>57</cp:revision>
  <dcterms:created xsi:type="dcterms:W3CDTF">2024-06-17T18:07:00Z</dcterms:created>
  <dcterms:modified xsi:type="dcterms:W3CDTF">2024-07-31T12:41:19Z</dcterms:modified>
</cp:coreProperties>
</file>